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31.jpeg" ContentType="image/jpeg"/>
  <Override PartName="/ppt/media/image17.jpeg" ContentType="image/jpeg"/>
  <Override PartName="/ppt/media/image5.png" ContentType="image/png"/>
  <Override PartName="/ppt/media/image4.png" ContentType="image/png"/>
  <Override PartName="/ppt/media/image3.png" ContentType="image/png"/>
  <Override PartName="/ppt/media/image6.png" ContentType="image/png"/>
  <Override PartName="/ppt/media/image8.png" ContentType="image/png"/>
  <Override PartName="/ppt/media/image2.png" ContentType="image/png"/>
  <Override PartName="/ppt/media/image7.png" ContentType="image/png"/>
  <Override PartName="/ppt/media/image9.png" ContentType="image/png"/>
  <Override PartName="/ppt/media/image30.png" ContentType="image/png"/>
  <Override PartName="/ppt/media/image29.png" ContentType="image/png"/>
  <Override PartName="/ppt/media/image28.png" ContentType="image/png"/>
  <Override PartName="/ppt/media/image27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8.png" ContentType="image/png"/>
  <Override PartName="/ppt/media/image1.jpeg" ContentType="image/jpeg"/>
  <Override PartName="/ppt/media/image16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25.xml.rels" ContentType="application/vnd.openxmlformats-package.relationships+xml"/>
  <Override PartName="/ppt/slides/_rels/slide24.xml.rels" ContentType="application/vnd.openxmlformats-package.relationships+xml"/>
  <Override PartName="/ppt/slides/_rels/slide23.xml.rels" ContentType="application/vnd.openxmlformats-package.relationships+xml"/>
  <Override PartName="/ppt/slides/_rels/slide22.xml.rels" ContentType="application/vnd.openxmlformats-package.relationships+xml"/>
  <Override PartName="/ppt/slides/_rels/slide21.xml.rels" ContentType="application/vnd.openxmlformats-package.relationships+xml"/>
  <Override PartName="/ppt/slides/_rels/slide20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jpeg"/><Relationship Id="rId3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jpe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1523880" y="1122480"/>
            <a:ext cx="9143280" cy="238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2800" spc="-1" strike="noStrike">
                <a:solidFill>
                  <a:srgbClr val="bfbfbf"/>
                </a:solidFill>
                <a:latin typeface="Arial"/>
                <a:ea typeface="Arial"/>
              </a:rPr>
              <a:t>Algoritma dan Pemrograman</a:t>
            </a:r>
            <a:br/>
            <a:r>
              <a:rPr b="1" lang="en-US" sz="6000" spc="-1" strike="noStrike">
                <a:solidFill>
                  <a:srgbClr val="ffffff"/>
                </a:solidFill>
                <a:latin typeface="Arial"/>
                <a:ea typeface="Arial"/>
              </a:rPr>
              <a:t>Looping Statement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77" name="CustomShape 2"/>
          <p:cNvSpPr/>
          <p:nvPr/>
        </p:nvSpPr>
        <p:spPr>
          <a:xfrm>
            <a:off x="1523880" y="3602160"/>
            <a:ext cx="9143280" cy="165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90000"/>
              </a:lnSpc>
              <a:spcBef>
                <a:spcPts val="1001"/>
              </a:spcBef>
            </a:pPr>
            <a:r>
              <a:rPr b="0" lang="en-US" sz="2400" spc="-1" strike="noStrike">
                <a:solidFill>
                  <a:srgbClr val="ffff00"/>
                </a:solidFill>
                <a:latin typeface="Arial"/>
                <a:ea typeface="Arial"/>
              </a:rPr>
              <a:t>Aditya Pradana</a:t>
            </a:r>
            <a:endParaRPr b="0" lang="en-US" sz="24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WHILE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7" name="Picture 2" descr=""/>
          <p:cNvPicPr/>
          <p:nvPr/>
        </p:nvPicPr>
        <p:blipFill>
          <a:blip r:embed="rId2"/>
          <a:stretch/>
        </p:blipFill>
        <p:spPr>
          <a:xfrm>
            <a:off x="4530240" y="1839600"/>
            <a:ext cx="3131640" cy="4811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WHILE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78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Mencetak angka 0 .. 2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int i = 0;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while(i &lt; 3){</a:t>
            </a:r>
            <a:endParaRPr b="0" lang="en-US" sz="2800" spc="-1" strike="noStrike">
              <a:latin typeface="Arial"/>
            </a:endParaRPr>
          </a:p>
          <a:p>
            <a:pPr marL="399960">
              <a:lnSpc>
                <a:spcPct val="90000"/>
              </a:lnSpc>
              <a:spcBef>
                <a:spcPts val="499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  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cout &lt;&lt; i &lt;&lt; endl;</a:t>
            </a:r>
            <a:endParaRPr b="0" lang="en-US" sz="2800" spc="-1" strike="noStrike">
              <a:latin typeface="Arial"/>
            </a:endParaRPr>
          </a:p>
          <a:p>
            <a:pPr marL="399960">
              <a:lnSpc>
                <a:spcPct val="90000"/>
              </a:lnSpc>
              <a:spcBef>
                <a:spcPts val="499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  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i++;</a:t>
            </a:r>
            <a:endParaRPr b="0" lang="en-US" sz="2800" spc="-1" strike="noStrike">
              <a:latin typeface="Arial"/>
            </a:endParaRPr>
          </a:p>
          <a:p>
            <a:pPr marL="399960">
              <a:lnSpc>
                <a:spcPct val="90000"/>
              </a:lnSpc>
              <a:spcBef>
                <a:spcPts val="499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}</a:t>
            </a:r>
            <a:endParaRPr b="0" lang="en-US" sz="2800" spc="-1" strike="noStrike">
              <a:latin typeface="Arial"/>
            </a:endParaRPr>
          </a:p>
          <a:p>
            <a:pPr marL="399960"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WHILE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01" name="CustomShape 2"/>
          <p:cNvSpPr/>
          <p:nvPr/>
        </p:nvSpPr>
        <p:spPr>
          <a:xfrm>
            <a:off x="457200" y="1825560"/>
            <a:ext cx="1142964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2f2f2f"/>
                </a:solidFill>
                <a:latin typeface="Courier New"/>
                <a:ea typeface="Times New Roman"/>
              </a:rPr>
              <a:t>main() {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2f2f2f"/>
                </a:solidFill>
                <a:latin typeface="Courier New"/>
                <a:ea typeface="Times New Roman"/>
              </a:rPr>
              <a:t>   </a:t>
            </a:r>
            <a:r>
              <a:rPr b="0" lang="en-US" sz="2400" spc="-1" strike="noStrike">
                <a:solidFill>
                  <a:srgbClr val="2f2f2f"/>
                </a:solidFill>
                <a:latin typeface="Courier New"/>
                <a:ea typeface="Times New Roman"/>
              </a:rPr>
              <a:t>int i=1, n, sigma = 0;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2f2f2f"/>
                </a:solidFill>
                <a:latin typeface="Courier New"/>
                <a:ea typeface="Times New Roman"/>
              </a:rPr>
              <a:t>   </a:t>
            </a:r>
            <a:r>
              <a:rPr b="0" lang="en-US" sz="2400" spc="-1" strike="noStrike">
                <a:solidFill>
                  <a:srgbClr val="2f2f2f"/>
                </a:solidFill>
                <a:latin typeface="Courier New"/>
                <a:ea typeface="Times New Roman"/>
              </a:rPr>
              <a:t>cout &lt;&lt; “Masukkan bilangan integer positif”; cin &gt;&gt; n;</a:t>
            </a:r>
            <a:endParaRPr b="0" lang="en-US" sz="2400" spc="-1" strike="noStrike">
              <a:latin typeface="Arial"/>
            </a:endParaRPr>
          </a:p>
          <a:p>
            <a:pPr algn="just">
              <a:lnSpc>
                <a:spcPct val="90000"/>
              </a:lnSpc>
            </a:pPr>
            <a:r>
              <a:rPr b="0" lang="en-US" sz="2400" spc="-1" strike="noStrike">
                <a:solidFill>
                  <a:srgbClr val="2f2f2f"/>
                </a:solidFill>
                <a:latin typeface="Courier New"/>
                <a:ea typeface="Times New Roman"/>
              </a:rPr>
              <a:t>   </a:t>
            </a:r>
            <a:r>
              <a:rPr b="0" lang="en-US" sz="2400" spc="-1" strike="noStrike">
                <a:solidFill>
                  <a:srgbClr val="2f2f2f"/>
                </a:solidFill>
                <a:latin typeface="Courier New"/>
                <a:ea typeface="Times New Roman"/>
              </a:rPr>
              <a:t>while (i&lt;=n) {</a:t>
            </a:r>
            <a:endParaRPr b="0" lang="en-US" sz="2400" spc="-1" strike="noStrike">
              <a:latin typeface="Arial"/>
            </a:endParaRPr>
          </a:p>
          <a:p>
            <a:pPr algn="just">
              <a:lnSpc>
                <a:spcPct val="90000"/>
              </a:lnSpc>
            </a:pPr>
            <a:r>
              <a:rPr b="0" lang="en-US" sz="2400" spc="-1" strike="noStrike">
                <a:solidFill>
                  <a:srgbClr val="2f2f2f"/>
                </a:solidFill>
                <a:latin typeface="Courier New"/>
                <a:ea typeface="Times New Roman"/>
              </a:rPr>
              <a:t>      </a:t>
            </a:r>
            <a:r>
              <a:rPr b="0" lang="en-US" sz="2400" spc="-1" strike="noStrike">
                <a:solidFill>
                  <a:srgbClr val="2f2f2f"/>
                </a:solidFill>
                <a:latin typeface="Courier New"/>
                <a:ea typeface="Times New Roman"/>
              </a:rPr>
              <a:t>sigma += i;</a:t>
            </a:r>
            <a:endParaRPr b="0" lang="en-US" sz="2400" spc="-1" strike="noStrike">
              <a:latin typeface="Arial"/>
            </a:endParaRPr>
          </a:p>
          <a:p>
            <a:pPr algn="just">
              <a:lnSpc>
                <a:spcPct val="90000"/>
              </a:lnSpc>
            </a:pPr>
            <a:r>
              <a:rPr b="0" lang="en-US" sz="2400" spc="-1" strike="noStrike">
                <a:solidFill>
                  <a:srgbClr val="2f2f2f"/>
                </a:solidFill>
                <a:latin typeface="Courier New"/>
                <a:ea typeface="Times New Roman"/>
              </a:rPr>
              <a:t>    </a:t>
            </a:r>
            <a:r>
              <a:rPr b="0" lang="en-US" sz="2400" spc="-1" strike="noStrike">
                <a:solidFill>
                  <a:srgbClr val="2f2f2f"/>
                </a:solidFill>
                <a:latin typeface="Courier New"/>
                <a:ea typeface="Times New Roman"/>
              </a:rPr>
              <a:t>	</a:t>
            </a:r>
            <a:r>
              <a:rPr b="0" lang="en-US" sz="2400" spc="-1" strike="noStrike">
                <a:solidFill>
                  <a:srgbClr val="2f2f2f"/>
                </a:solidFill>
                <a:latin typeface="Courier New"/>
                <a:ea typeface="Times New Roman"/>
              </a:rPr>
              <a:t> </a:t>
            </a:r>
            <a:r>
              <a:rPr b="0" lang="en-US" sz="2400" spc="-1" strike="noStrike">
                <a:solidFill>
                  <a:srgbClr val="2f2f2f"/>
                </a:solidFill>
                <a:latin typeface="Courier New"/>
                <a:ea typeface="Times New Roman"/>
              </a:rPr>
              <a:t>i++;</a:t>
            </a:r>
            <a:endParaRPr b="0" lang="en-US" sz="2400" spc="-1" strike="noStrike">
              <a:latin typeface="Arial"/>
            </a:endParaRPr>
          </a:p>
          <a:p>
            <a:pPr algn="just">
              <a:lnSpc>
                <a:spcPct val="90000"/>
              </a:lnSpc>
            </a:pPr>
            <a:r>
              <a:rPr b="0" lang="en-US" sz="2400" spc="-1" strike="noStrike">
                <a:solidFill>
                  <a:srgbClr val="2f2f2f"/>
                </a:solidFill>
                <a:latin typeface="Courier New"/>
                <a:ea typeface="Times New Roman"/>
              </a:rPr>
              <a:t>   </a:t>
            </a:r>
            <a:r>
              <a:rPr b="0" lang="en-US" sz="2400" spc="-1" strike="noStrike">
                <a:solidFill>
                  <a:srgbClr val="2f2f2f"/>
                </a:solidFill>
                <a:latin typeface="Courier New"/>
                <a:ea typeface="Times New Roman"/>
              </a:rPr>
              <a:t>}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2f2f2f"/>
                </a:solidFill>
                <a:latin typeface="Courier New"/>
                <a:ea typeface="Times New Roman"/>
              </a:rPr>
              <a:t>   </a:t>
            </a:r>
            <a:r>
              <a:rPr b="0" lang="en-US" sz="2400" spc="-1" strike="noStrike">
                <a:solidFill>
                  <a:srgbClr val="2f2f2f"/>
                </a:solidFill>
                <a:latin typeface="Courier New"/>
                <a:ea typeface="Times New Roman"/>
              </a:rPr>
              <a:t>cout &lt;&lt; “Jumlah dari &lt;&lt; n &lt;&lt;“ bil. pertama adalah : “&lt;&lt; sigma;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2f2f2f"/>
                </a:solidFill>
                <a:latin typeface="Courier New"/>
                <a:ea typeface="Times New Roman"/>
              </a:rPr>
              <a:t>}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4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DO … WHILE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03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Do while digunakan untuk melakukan looping minimal satu kali pengerjaan. </a:t>
            </a:r>
            <a:endParaRPr b="0" lang="en-US" sz="24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Bentuk perintah do while adalah  : </a:t>
            </a:r>
            <a:endParaRPr b="0" lang="en-US" sz="2400" spc="-1" strike="noStrike">
              <a:latin typeface="Arial"/>
            </a:endParaRPr>
          </a:p>
          <a:p>
            <a:pPr marL="399960">
              <a:lnSpc>
                <a:spcPct val="90000"/>
              </a:lnSpc>
              <a:spcBef>
                <a:spcPts val="499"/>
              </a:spcBef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do {</a:t>
            </a:r>
            <a:endParaRPr b="0" lang="en-US" sz="2400" spc="-1" strike="noStrike">
              <a:latin typeface="Arial"/>
            </a:endParaRPr>
          </a:p>
          <a:p>
            <a:pPr marL="399960">
              <a:lnSpc>
                <a:spcPct val="90000"/>
              </a:lnSpc>
              <a:spcBef>
                <a:spcPts val="499"/>
              </a:spcBef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     </a:t>
            </a: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AKSI // statement yang akan dijalankan berulang</a:t>
            </a:r>
            <a:endParaRPr b="0" lang="en-US" sz="2400" spc="-1" strike="noStrike">
              <a:latin typeface="Arial"/>
            </a:endParaRPr>
          </a:p>
          <a:p>
            <a:pPr marL="399960">
              <a:lnSpc>
                <a:spcPct val="90000"/>
              </a:lnSpc>
              <a:spcBef>
                <a:spcPts val="499"/>
              </a:spcBef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     </a:t>
            </a: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PERUBAHAN   // perubahan untuk stop looping</a:t>
            </a:r>
            <a:endParaRPr b="0" lang="en-US" sz="2400" spc="-1" strike="noStrike">
              <a:latin typeface="Arial"/>
            </a:endParaRPr>
          </a:p>
          <a:p>
            <a:pPr marL="399960">
              <a:lnSpc>
                <a:spcPct val="90000"/>
              </a:lnSpc>
              <a:spcBef>
                <a:spcPts val="499"/>
              </a:spcBef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} while(kondisi_seleksi );</a:t>
            </a:r>
            <a:endParaRPr b="0" lang="en-US" sz="24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Pertama adalah statement di dalam blok do-while dikerjakan satu kali dahulu. </a:t>
            </a:r>
            <a:endParaRPr b="0" lang="en-US" sz="24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Baru setelah itu seleksi terjadi di keyword </a:t>
            </a:r>
            <a:r>
              <a:rPr b="1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while</a:t>
            </a: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. </a:t>
            </a:r>
            <a:endParaRPr b="0" lang="en-US" sz="24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Jika menghasilkan </a:t>
            </a:r>
            <a:r>
              <a:rPr b="1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true</a:t>
            </a: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 maka statement akan dikerjakan ulang, sebaliknya jika false maka akan keluar dari loop. </a:t>
            </a:r>
            <a:endParaRPr b="0" lang="en-US" sz="240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DO … WHILE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05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6" name="Picture 2" descr=""/>
          <p:cNvPicPr/>
          <p:nvPr/>
        </p:nvPicPr>
        <p:blipFill>
          <a:blip r:embed="rId2"/>
          <a:stretch/>
        </p:blipFill>
        <p:spPr>
          <a:xfrm>
            <a:off x="4165920" y="1873800"/>
            <a:ext cx="3859920" cy="4612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DO … WHILE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08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Mencetak angka 0 .. 2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 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int i = 0;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 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do {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  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cout&lt;&lt;i&lt;&lt;endl;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    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i++;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 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} while(i &lt; 3);</a:t>
            </a:r>
            <a:endParaRPr b="0" lang="en-US" sz="2800" spc="-1" strike="noStrike"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DO … WHILE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0" name="CustomShape 2"/>
          <p:cNvSpPr/>
          <p:nvPr/>
        </p:nvSpPr>
        <p:spPr>
          <a:xfrm>
            <a:off x="365760" y="1825560"/>
            <a:ext cx="1142964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main() {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int n, f = 1, i = 1;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cout &lt;&lt; "Masukkan bil integer positif : "; cin &gt;&gt; n;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do {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 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f *= i;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 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i++;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} while (i&lt;=n);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cout &lt;&lt; n &lt;&lt; " faktorial adalah : " &lt;&lt; f &lt;&lt; endl;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}</a:t>
            </a:r>
            <a:endParaRPr b="0" lang="en-US" sz="2800" spc="-1" strike="noStrike"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Break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788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Arial"/>
              </a:rPr>
              <a:t>Pernyataan break digunakan untuk keluar dari suatu pengulangan (loop) sehingga perintah-perintah lain sesudah perintah break dalam suatu loop tidak akan dikerjakan.</a:t>
            </a:r>
            <a:endParaRPr b="0" lang="en-US" sz="28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Arial"/>
              </a:rPr>
              <a:t>Contoh : mencetak angka 1 .. 3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int bil;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for (bil=1;bil&lt;=10;bil++){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  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if (bil == 4){</a:t>
            </a:r>
            <a:endParaRPr b="0" lang="en-US" sz="2800" spc="-1" strike="noStrike">
              <a:latin typeface="Arial"/>
            </a:endParaRPr>
          </a:p>
          <a:p>
            <a:pPr marL="399960">
              <a:lnSpc>
                <a:spcPct val="90000"/>
              </a:lnSpc>
              <a:spcBef>
                <a:spcPts val="499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 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break;</a:t>
            </a:r>
            <a:endParaRPr b="0" lang="en-US" sz="2800" spc="-1" strike="noStrike">
              <a:latin typeface="Arial"/>
            </a:endParaRPr>
          </a:p>
          <a:p>
            <a:pPr marL="399960">
              <a:lnSpc>
                <a:spcPct val="90000"/>
              </a:lnSpc>
              <a:spcBef>
                <a:spcPts val="499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}</a:t>
            </a:r>
            <a:endParaRPr b="0" lang="en-US" sz="2800" spc="-1" strike="noStrike">
              <a:latin typeface="Arial"/>
            </a:endParaRPr>
          </a:p>
          <a:p>
            <a:pPr marL="399960">
              <a:lnSpc>
                <a:spcPct val="90000"/>
              </a:lnSpc>
              <a:spcBef>
                <a:spcPts val="499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cout &lt;&lt; bil &lt;&lt; endl;</a:t>
            </a:r>
            <a:endParaRPr b="0" lang="en-US" sz="2800" spc="-1" strike="noStrike">
              <a:latin typeface="Arial"/>
            </a:endParaRPr>
          </a:p>
          <a:p>
            <a:pPr marL="399960">
              <a:lnSpc>
                <a:spcPct val="90000"/>
              </a:lnSpc>
              <a:spcBef>
                <a:spcPts val="499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}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113" name="Picture 3" descr=""/>
          <p:cNvPicPr/>
          <p:nvPr/>
        </p:nvPicPr>
        <p:blipFill>
          <a:blip r:embed="rId2"/>
          <a:stretch/>
        </p:blipFill>
        <p:spPr>
          <a:xfrm>
            <a:off x="7385040" y="3154680"/>
            <a:ext cx="4053600" cy="3245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Continue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5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788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Arial"/>
              </a:rPr>
              <a:t>Pernyataan continue dimaksudkan untuk mengarahkan eksekusi lompat ke kondisi pernyataan for, do…while atau while sehingga kondisi akan dievaluasi lagi.</a:t>
            </a:r>
            <a:endParaRPr b="0" lang="en-US" sz="28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Arial"/>
              </a:rPr>
              <a:t>Contoh : Mencetak  0  1  2  4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int i = 0;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while (i &lt; 5) {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   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if (i == 3){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      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i++;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      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continue; 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   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}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   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cout &lt;&lt; i &lt;&lt; endl;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   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i++;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}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116" name="Picture 3" descr=""/>
          <p:cNvPicPr/>
          <p:nvPr/>
        </p:nvPicPr>
        <p:blipFill>
          <a:blip r:embed="rId2"/>
          <a:stretch/>
        </p:blipFill>
        <p:spPr>
          <a:xfrm>
            <a:off x="8014680" y="2743200"/>
            <a:ext cx="4033080" cy="3952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Nested Loop (FOR)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8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for (init; kondisi_luar; increment ){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   </a:t>
            </a: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for (init; kondisi_dalam; increment)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      </a:t>
            </a: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statement(x);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   </a:t>
            </a: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   </a:t>
            </a: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statement(y);</a:t>
            </a:r>
            <a:endParaRPr b="0" lang="en-US" sz="3200" spc="-1" strike="noStrike">
              <a:latin typeface="Arial"/>
            </a:endParaRPr>
          </a:p>
          <a:p>
            <a:pPr marL="20880">
              <a:lnSpc>
                <a:spcPct val="9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}</a:t>
            </a:r>
            <a:endParaRPr b="0" lang="en-US" sz="3200" spc="-1" strike="noStrike">
              <a:latin typeface="Arial"/>
            </a:endParaRPr>
          </a:p>
          <a:p>
            <a:pPr marL="20880">
              <a:lnSpc>
                <a:spcPct val="90000"/>
              </a:lnSpc>
            </a:pPr>
            <a:endParaRPr b="0" lang="en-US" sz="3200" spc="-1" strike="noStrike">
              <a:latin typeface="Arial"/>
            </a:endParaRPr>
          </a:p>
        </p:txBody>
      </p:sp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Tujuan Umum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Arial"/>
              </a:rPr>
              <a:t>Mahasiswa mampu menggunakan struktur kontrol pengulangan (for, while, do-while) untuk mengeksekusi blok tertentu pada program beberapa kali.</a:t>
            </a:r>
            <a:endParaRPr b="0" lang="en-US" sz="28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Arial"/>
              </a:rPr>
              <a:t>Mahasiswa mampu menggunakan pernyataan-pernyataan percabangan (break, continue) yang digunakan untuk mengatur arah dari aliran program.</a:t>
            </a:r>
            <a:endParaRPr b="0" lang="en-US" sz="28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Nested Loop (WHILE)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while(kondisi_luar)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   </a:t>
            </a: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while(kondisi_dalam)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      </a:t>
            </a: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statement(x);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   </a:t>
            </a: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   </a:t>
            </a: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statement(y); 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}</a:t>
            </a:r>
            <a:endParaRPr b="0" lang="en-US" sz="3200" spc="-1" strike="noStrike"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Nested Loop (DO … WHILE)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22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do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   </a:t>
            </a: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statement(x); 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   </a:t>
            </a: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do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      </a:t>
            </a: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statement(y);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   </a:t>
            </a: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} while( kondisi_dalam 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Arial"/>
              </a:rPr>
              <a:t>} while( kondisi_luar );</a:t>
            </a:r>
            <a:endParaRPr b="0" lang="en-US" sz="3200" spc="-1" strike="noStrike">
              <a:latin typeface="Arial"/>
            </a:endParaRPr>
          </a:p>
        </p:txBody>
      </p:sp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Nested Loop (FOR)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main()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</a:t>
            </a: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for (int i=1; i&lt;=3; i++)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   </a:t>
            </a: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for (int j=1; j&lt;=5; j++)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      </a:t>
            </a: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cout &lt;&lt; " * ";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   </a:t>
            </a: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</a:t>
            </a: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cout &lt;&lt; endl;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</a:t>
            </a: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endParaRPr b="0" lang="en-US" sz="3200" spc="-1" strike="noStrike">
              <a:latin typeface="Arial"/>
            </a:endParaRPr>
          </a:p>
        </p:txBody>
      </p:sp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Nested Loop (WHILE)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26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main() {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int i=1;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while(i&lt;=3) {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  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int j=1;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  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while (j&lt;=5 ) {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     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cout &lt;&lt; " * ";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     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j++;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  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}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  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cout &lt;&lt; endl;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  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i++;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}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}</a:t>
            </a:r>
            <a:endParaRPr b="0" lang="en-US" sz="2400" spc="-1" strike="noStrike">
              <a:latin typeface="Arial"/>
            </a:endParaRPr>
          </a:p>
        </p:txBody>
      </p:sp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Nested Loop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28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Perhatikan bahwa pada pencetakan bintang tersebut menempati koordinat yang bersesuaian yaitu : 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1,1 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1,2 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1,3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1,4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1,5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2,1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2,2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2,3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2,4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2,5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3,1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3,2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3,3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3,4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3,5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Untuk menampilkan posisi koordinat i,j bisa diganti dengan perintah: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  <a:ea typeface="Arial"/>
              </a:rPr>
              <a:t>cout  &lt;&lt; i &lt;&lt; “,“ &lt;&lt;  j &lt;&lt; “  “;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US" sz="3200" spc="-1" strike="noStrike">
              <a:latin typeface="Arial"/>
            </a:endParaRPr>
          </a:p>
        </p:txBody>
      </p:sp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Any Questions?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30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1" name="Content Placeholder 4" descr=""/>
          <p:cNvPicPr/>
          <p:nvPr/>
        </p:nvPicPr>
        <p:blipFill>
          <a:blip r:embed="rId2"/>
          <a:stretch/>
        </p:blipFill>
        <p:spPr>
          <a:xfrm>
            <a:off x="4106880" y="1825920"/>
            <a:ext cx="4350960" cy="4350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9" dur="indefinite" restart="never" nodeType="tmRoot">
          <p:childTnLst>
            <p:seq>
              <p:cTn id="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Pokok Bahasan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Arial"/>
              </a:rPr>
              <a:t>Pada bagian ini akan dibahas topik-topik tentang :</a:t>
            </a:r>
            <a:endParaRPr b="0" lang="en-US" sz="28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Arial"/>
              </a:rPr>
              <a:t>Perulangan (for, while, do while)</a:t>
            </a:r>
            <a:endParaRPr b="0" lang="en-US" sz="28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Arial"/>
              </a:rPr>
              <a:t>Lompatan : </a:t>
            </a:r>
            <a:r>
              <a:rPr b="0" i="1" lang="en-US" sz="2800" spc="-1" strike="noStrike">
                <a:solidFill>
                  <a:srgbClr val="000000"/>
                </a:solidFill>
                <a:latin typeface="Calibri"/>
                <a:ea typeface="Arial"/>
              </a:rPr>
              <a:t>break , continue</a:t>
            </a:r>
            <a:endParaRPr b="0" lang="en-US" sz="28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Arial"/>
              </a:rPr>
              <a:t>Dalam pembahasan diberikan contoh-contoh program yang relevan dengan perintah-perintah dalam struktur control untuk pengulangan</a:t>
            </a:r>
            <a:endParaRPr b="0" lang="en-US" sz="28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Pendahuluan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Ada 3 bentuk dari skema pengulangan yaitu </a:t>
            </a:r>
            <a:r>
              <a:rPr b="1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for, while </a:t>
            </a: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dan </a:t>
            </a:r>
            <a:r>
              <a:rPr b="1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do .. while</a:t>
            </a: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. </a:t>
            </a:r>
            <a:endParaRPr b="0" lang="en-US" sz="24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Perulangan </a:t>
            </a:r>
            <a:r>
              <a:rPr b="1" lang="en-US" sz="2400" spc="-1" strike="noStrike">
                <a:solidFill>
                  <a:srgbClr val="ff0000"/>
                </a:solidFill>
                <a:latin typeface="Calibri"/>
                <a:ea typeface="Arial"/>
              </a:rPr>
              <a:t>for</a:t>
            </a: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 dengan </a:t>
            </a:r>
            <a:r>
              <a:rPr b="1" lang="en-US" sz="2400" spc="-1" strike="noStrike">
                <a:solidFill>
                  <a:srgbClr val="ff0000"/>
                </a:solidFill>
                <a:latin typeface="Calibri"/>
                <a:ea typeface="Arial"/>
              </a:rPr>
              <a:t>while</a:t>
            </a: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 memiliki kemiripan yaitu </a:t>
            </a:r>
            <a:r>
              <a:rPr b="1" lang="en-US" sz="2400" spc="-1" strike="noStrike">
                <a:solidFill>
                  <a:srgbClr val="ff0000"/>
                </a:solidFill>
                <a:latin typeface="Calibri"/>
                <a:ea typeface="Arial"/>
              </a:rPr>
              <a:t>melakukan aksi minimal nol kali</a:t>
            </a: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, sedangkan do while melakukan aksi minimal satu kali. </a:t>
            </a:r>
            <a:endParaRPr b="0" lang="en-US" sz="24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Kadang-kadang dikatakan juga bahwa for identik dengan while. </a:t>
            </a:r>
            <a:endParaRPr b="0" lang="en-US" sz="24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Setiap bentuk pengulangan memiliki karakteristik tertentu</a:t>
            </a:r>
            <a:endParaRPr b="0" lang="en-US" sz="24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Para programer harus bisa membedakan kapan setiap bentuk tersebut digunakan sehingga pengerjaan program (algoritma) menjadi efektif dan efisien.</a:t>
            </a:r>
            <a:endParaRPr b="0" lang="en-US" sz="24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FOR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5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Keyword </a:t>
            </a:r>
            <a:r>
              <a:rPr b="1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for</a:t>
            </a: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 digunakan untuk melakukan perulangan dengan nilai seleksi kondisi_loop adalah sebuah angka numeric yang bisa berupa bilangan bulat maupun pecahan. </a:t>
            </a:r>
            <a:endParaRPr b="0" lang="en-US" sz="24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Biasanya banyak pengulangan sudah diketahui terlebih dahulu.  </a:t>
            </a:r>
            <a:endParaRPr b="0" lang="en-US" sz="24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Bentuk perintah </a:t>
            </a:r>
            <a:r>
              <a:rPr b="1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for</a:t>
            </a: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 :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Arial"/>
              </a:rPr>
              <a:t>  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for(nilai_awal ; kondisi_loop ; perubahan) {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    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AKSI // statement yang akan dijalankan berulang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 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}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4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FOR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8" name="Picture 2" descr=""/>
          <p:cNvPicPr/>
          <p:nvPr/>
        </p:nvPicPr>
        <p:blipFill>
          <a:blip r:embed="rId2"/>
          <a:stretch/>
        </p:blipFill>
        <p:spPr>
          <a:xfrm>
            <a:off x="4385160" y="1860120"/>
            <a:ext cx="3421440" cy="4803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FOR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Arial"/>
              </a:rPr>
              <a:t>Mencetak angka dari 0 sampai 3 (increment)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 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for (int i=0; i&lt;4; i++) {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    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cout  &lt;&lt;  i  &lt;&lt; endl;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 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}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Arial"/>
              </a:rPr>
              <a:t>Mencetak angka dari 3 sampai 1 (decrement)</a:t>
            </a:r>
            <a:endParaRPr b="0" lang="en-US" sz="28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for (int i=3; i&gt;0; i--){</a:t>
            </a:r>
            <a:endParaRPr b="0" lang="en-US" sz="28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   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cout &lt;&lt; i &lt;&lt;endl;</a:t>
            </a:r>
            <a:endParaRPr b="0" lang="en-US" sz="28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 </a:t>
            </a:r>
            <a:r>
              <a:rPr b="0" lang="en-US" sz="2800" spc="-1" strike="noStrike">
                <a:solidFill>
                  <a:srgbClr val="000000"/>
                </a:solidFill>
                <a:latin typeface="Courier New"/>
                <a:ea typeface="Arial"/>
              </a:rPr>
              <a:t>}</a:t>
            </a:r>
            <a:endParaRPr b="0" lang="en-US" sz="28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FOR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365760" y="1825560"/>
            <a:ext cx="1161252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main() {</a:t>
            </a:r>
            <a:endParaRPr b="0" lang="en-US" sz="26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</a:t>
            </a:r>
            <a:r>
              <a:rPr b="0" lang="en-US" sz="26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int  n, sigma = 0;</a:t>
            </a:r>
            <a:endParaRPr b="0" lang="en-US" sz="26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</a:t>
            </a:r>
            <a:r>
              <a:rPr b="0" lang="en-US" sz="26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cout &lt;&lt; “Masukkan bilangan integer positif”; cin &gt;&gt; n;</a:t>
            </a:r>
            <a:endParaRPr b="0" lang="en-US" sz="26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</a:t>
            </a:r>
            <a:r>
              <a:rPr b="0" lang="en-US" sz="26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for (int i = 1; i &lt;= n; i++) {</a:t>
            </a:r>
            <a:endParaRPr b="0" lang="en-US" sz="26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	</a:t>
            </a:r>
            <a:r>
              <a:rPr b="0" lang="en-US" sz="26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</a:t>
            </a:r>
            <a:r>
              <a:rPr b="0" lang="en-US" sz="26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sigma += i;</a:t>
            </a:r>
            <a:endParaRPr b="0" lang="en-US" sz="26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</a:t>
            </a:r>
            <a:r>
              <a:rPr b="0" lang="en-US" sz="26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}</a:t>
            </a:r>
            <a:endParaRPr b="0" lang="en-US" sz="26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   </a:t>
            </a:r>
            <a:r>
              <a:rPr b="0" lang="en-US" sz="26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cout &lt;&lt; “Jumlah dari ”&lt;&lt; n &lt;&lt;“ bil. pertama adalah : “ &lt;&lt; sigma;  </a:t>
            </a:r>
            <a:endParaRPr b="0" lang="en-US" sz="2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600" spc="-1" strike="noStrike">
                <a:solidFill>
                  <a:srgbClr val="000000"/>
                </a:solidFill>
                <a:latin typeface="Courier New"/>
                <a:ea typeface="Times New Roman"/>
              </a:rPr>
              <a:t>}</a:t>
            </a:r>
            <a:endParaRPr b="0" lang="en-US" sz="26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  <a:ea typeface="Arial"/>
              </a:rPr>
              <a:t>WHILE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94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Arial"/>
              </a:rPr>
              <a:t>While merupakan proses looping dengan seleksi tertentu. </a:t>
            </a:r>
            <a:endParaRPr b="0" lang="en-US" sz="28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Arial"/>
              </a:rPr>
              <a:t>Selama seleksi masih mempunyai nilai true maka loop akan terus berjalan. 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Arial"/>
              </a:rPr>
              <a:t>Bentuk perintah  while :</a:t>
            </a:r>
            <a:endParaRPr b="0" lang="en-US" sz="28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Arial"/>
              </a:rPr>
              <a:t>  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while ( kondisi_seleksi ) {</a:t>
            </a:r>
            <a:endParaRPr b="0" lang="en-US" sz="24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	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 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AKSI  // statement yang akan dijalankan berulang</a:t>
            </a:r>
            <a:endParaRPr b="0" lang="en-US" sz="24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    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PERUBAHAN  // perubahan untuk stop looping</a:t>
            </a:r>
            <a:endParaRPr b="0" lang="en-US" sz="24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 </a:t>
            </a:r>
            <a:r>
              <a:rPr b="0" lang="en-US" sz="2400" spc="-1" strike="noStrike">
                <a:solidFill>
                  <a:srgbClr val="000000"/>
                </a:solidFill>
                <a:latin typeface="Courier New"/>
                <a:ea typeface="Arial"/>
              </a:rPr>
              <a:t>}</a:t>
            </a:r>
            <a:endParaRPr b="0" lang="en-US" sz="24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1001"/>
              </a:spcBef>
            </a:pPr>
            <a:endParaRPr b="0" lang="en-US" sz="24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Application>LibreOffice/6.0.7.3$Linux_X86_64 LibreOffice_project/00m0$Build-3</Applicat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2012-12-03T06:56:55Z</dcterms:created>
  <dc:creator/>
  <dc:description/>
  <dc:language>en-US</dc:language>
  <cp:lastModifiedBy/>
  <dcterms:modified xsi:type="dcterms:W3CDTF">2020-10-14T20:42:10Z</dcterms:modified>
  <cp:revision>5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Security">
    <vt:i4>0</vt:i4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2</vt:i4>
  </property>
  <property fmtid="{D5CDD505-2E9C-101B-9397-08002B2CF9AE}" pid="7" name="Notes">
    <vt:i4>2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</vt:i4>
  </property>
</Properties>
</file>